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4" r:id="rId2"/>
    <p:sldId id="270" r:id="rId3"/>
    <p:sldId id="272" r:id="rId4"/>
    <p:sldId id="271" r:id="rId5"/>
    <p:sldId id="273" r:id="rId6"/>
    <p:sldId id="274" r:id="rId7"/>
    <p:sldId id="275" r:id="rId8"/>
    <p:sldId id="276" r:id="rId9"/>
    <p:sldId id="257" r:id="rId10"/>
  </p:sldIdLst>
  <p:sldSz cx="12192000" cy="6858000"/>
  <p:notesSz cx="6858000" cy="9144000"/>
  <p:embeddedFontLst>
    <p:embeddedFont>
      <p:font typeface="Sarabun Light" panose="020B0604020202020204" charset="-34"/>
      <p:regular r:id="rId11"/>
      <p:italic r:id="rId12"/>
    </p:embeddedFont>
    <p:embeddedFont>
      <p:font typeface="TH Sarabun New" panose="020B0500040200020003" pitchFamily="34" charset="-34"/>
      <p:regular r:id="rId13"/>
      <p:bold r:id="rId14"/>
      <p:italic r:id="rId15"/>
      <p:boldItalic r:id="rId16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A369"/>
    <a:srgbClr val="6E9F69"/>
    <a:srgbClr val="439669"/>
    <a:srgbClr val="00B050"/>
    <a:srgbClr val="7CC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414" autoAdjust="0"/>
  </p:normalViewPr>
  <p:slideViewPr>
    <p:cSldViewPr snapToGrid="0">
      <p:cViewPr varScale="1">
        <p:scale>
          <a:sx n="86" d="100"/>
          <a:sy n="86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520F-D3EB-4308-8853-50165CB66294}" type="datetimeFigureOut">
              <a:rPr lang="th-TH" smtClean="0"/>
              <a:t>29/04/67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D9CC-78DB-4540-8735-C6C5F1084754}" type="slidenum">
              <a:rPr lang="th-TH" smtClean="0"/>
              <a:t>‹#›</a:t>
            </a:fld>
            <a:endParaRPr lang="th-TH"/>
          </a:p>
        </p:txBody>
      </p:sp>
      <p:grpSp>
        <p:nvGrpSpPr>
          <p:cNvPr id="10" name="กลุ่ม 9"/>
          <p:cNvGrpSpPr/>
          <p:nvPr userDrawn="1"/>
        </p:nvGrpSpPr>
        <p:grpSpPr>
          <a:xfrm>
            <a:off x="-1748476" y="5109608"/>
            <a:ext cx="14317004" cy="1917700"/>
            <a:chOff x="-927101" y="5092310"/>
            <a:chExt cx="14317004" cy="1917700"/>
          </a:xfrm>
        </p:grpSpPr>
        <p:sp>
          <p:nvSpPr>
            <p:cNvPr id="11" name="สี่เหลี่ยมผืนผ้า 6"/>
            <p:cNvSpPr/>
            <p:nvPr/>
          </p:nvSpPr>
          <p:spPr>
            <a:xfrm>
              <a:off x="5147603" y="5092310"/>
              <a:ext cx="8242300" cy="1917700"/>
            </a:xfrm>
            <a:custGeom>
              <a:avLst/>
              <a:gdLst>
                <a:gd name="connsiteX0" fmla="*/ 0 w 8242300"/>
                <a:gd name="connsiteY0" fmla="*/ 0 h 2667000"/>
                <a:gd name="connsiteX1" fmla="*/ 8242300 w 8242300"/>
                <a:gd name="connsiteY1" fmla="*/ 0 h 2667000"/>
                <a:gd name="connsiteX2" fmla="*/ 8242300 w 8242300"/>
                <a:gd name="connsiteY2" fmla="*/ 2667000 h 2667000"/>
                <a:gd name="connsiteX3" fmla="*/ 0 w 8242300"/>
                <a:gd name="connsiteY3" fmla="*/ 2667000 h 2667000"/>
                <a:gd name="connsiteX4" fmla="*/ 0 w 8242300"/>
                <a:gd name="connsiteY4" fmla="*/ 0 h 2667000"/>
                <a:gd name="connsiteX0" fmla="*/ 0 w 8242300"/>
                <a:gd name="connsiteY0" fmla="*/ 0 h 2667000"/>
                <a:gd name="connsiteX1" fmla="*/ 8242300 w 8242300"/>
                <a:gd name="connsiteY1" fmla="*/ 0 h 2667000"/>
                <a:gd name="connsiteX2" fmla="*/ 8242300 w 8242300"/>
                <a:gd name="connsiteY2" fmla="*/ 2667000 h 2667000"/>
                <a:gd name="connsiteX3" fmla="*/ 1689100 w 8242300"/>
                <a:gd name="connsiteY3" fmla="*/ 2654300 h 2667000"/>
                <a:gd name="connsiteX4" fmla="*/ 0 w 8242300"/>
                <a:gd name="connsiteY4" fmla="*/ 0 h 266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2667000">
                  <a:moveTo>
                    <a:pt x="0" y="0"/>
                  </a:moveTo>
                  <a:lnTo>
                    <a:pt x="8242300" y="0"/>
                  </a:lnTo>
                  <a:lnTo>
                    <a:pt x="8242300" y="2667000"/>
                  </a:lnTo>
                  <a:lnTo>
                    <a:pt x="1689100" y="2654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2" name="สี่เหลี่ยมผืนผ้า 7"/>
            <p:cNvSpPr/>
            <p:nvPr/>
          </p:nvSpPr>
          <p:spPr>
            <a:xfrm>
              <a:off x="3644900" y="5702300"/>
              <a:ext cx="6629400" cy="1155700"/>
            </a:xfrm>
            <a:custGeom>
              <a:avLst/>
              <a:gdLst>
                <a:gd name="connsiteX0" fmla="*/ 0 w 6629400"/>
                <a:gd name="connsiteY0" fmla="*/ 0 h 1143000"/>
                <a:gd name="connsiteX1" fmla="*/ 6629400 w 6629400"/>
                <a:gd name="connsiteY1" fmla="*/ 0 h 1143000"/>
                <a:gd name="connsiteX2" fmla="*/ 6629400 w 6629400"/>
                <a:gd name="connsiteY2" fmla="*/ 1143000 h 1143000"/>
                <a:gd name="connsiteX3" fmla="*/ 0 w 6629400"/>
                <a:gd name="connsiteY3" fmla="*/ 1143000 h 1143000"/>
                <a:gd name="connsiteX4" fmla="*/ 0 w 6629400"/>
                <a:gd name="connsiteY4" fmla="*/ 0 h 1143000"/>
                <a:gd name="connsiteX0" fmla="*/ 0 w 6629400"/>
                <a:gd name="connsiteY0" fmla="*/ 0 h 1143000"/>
                <a:gd name="connsiteX1" fmla="*/ 6629400 w 6629400"/>
                <a:gd name="connsiteY1" fmla="*/ 0 h 1143000"/>
                <a:gd name="connsiteX2" fmla="*/ 6629400 w 6629400"/>
                <a:gd name="connsiteY2" fmla="*/ 1143000 h 1143000"/>
                <a:gd name="connsiteX3" fmla="*/ 927100 w 6629400"/>
                <a:gd name="connsiteY3" fmla="*/ 1143000 h 1143000"/>
                <a:gd name="connsiteX4" fmla="*/ 0 w 6629400"/>
                <a:gd name="connsiteY4" fmla="*/ 0 h 1143000"/>
                <a:gd name="connsiteX0" fmla="*/ 0 w 6629400"/>
                <a:gd name="connsiteY0" fmla="*/ 12700 h 1155700"/>
                <a:gd name="connsiteX1" fmla="*/ 5816600 w 6629400"/>
                <a:gd name="connsiteY1" fmla="*/ 0 h 1155700"/>
                <a:gd name="connsiteX2" fmla="*/ 6629400 w 6629400"/>
                <a:gd name="connsiteY2" fmla="*/ 1155700 h 1155700"/>
                <a:gd name="connsiteX3" fmla="*/ 927100 w 6629400"/>
                <a:gd name="connsiteY3" fmla="*/ 1155700 h 1155700"/>
                <a:gd name="connsiteX4" fmla="*/ 0 w 6629400"/>
                <a:gd name="connsiteY4" fmla="*/ 12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9400" h="1155700">
                  <a:moveTo>
                    <a:pt x="0" y="12700"/>
                  </a:moveTo>
                  <a:lnTo>
                    <a:pt x="5816600" y="0"/>
                  </a:lnTo>
                  <a:lnTo>
                    <a:pt x="6629400" y="1155700"/>
                  </a:lnTo>
                  <a:lnTo>
                    <a:pt x="927100" y="1155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3" name="สี่เหลี่ยมผืนผ้า 8"/>
            <p:cNvSpPr/>
            <p:nvPr/>
          </p:nvSpPr>
          <p:spPr>
            <a:xfrm>
              <a:off x="-927101" y="6091959"/>
              <a:ext cx="5195455" cy="766041"/>
            </a:xfrm>
            <a:custGeom>
              <a:avLst/>
              <a:gdLst>
                <a:gd name="connsiteX0" fmla="*/ 0 w 5195455"/>
                <a:gd name="connsiteY0" fmla="*/ 0 h 766041"/>
                <a:gd name="connsiteX1" fmla="*/ 5195455 w 5195455"/>
                <a:gd name="connsiteY1" fmla="*/ 0 h 766041"/>
                <a:gd name="connsiteX2" fmla="*/ 5195455 w 5195455"/>
                <a:gd name="connsiteY2" fmla="*/ 766041 h 766041"/>
                <a:gd name="connsiteX3" fmla="*/ 0 w 5195455"/>
                <a:gd name="connsiteY3" fmla="*/ 766041 h 766041"/>
                <a:gd name="connsiteX4" fmla="*/ 0 w 5195455"/>
                <a:gd name="connsiteY4" fmla="*/ 0 h 766041"/>
                <a:gd name="connsiteX0" fmla="*/ 0 w 5195455"/>
                <a:gd name="connsiteY0" fmla="*/ 0 h 766041"/>
                <a:gd name="connsiteX1" fmla="*/ 4572000 w 5195455"/>
                <a:gd name="connsiteY1" fmla="*/ 0 h 766041"/>
                <a:gd name="connsiteX2" fmla="*/ 5195455 w 5195455"/>
                <a:gd name="connsiteY2" fmla="*/ 766041 h 766041"/>
                <a:gd name="connsiteX3" fmla="*/ 0 w 5195455"/>
                <a:gd name="connsiteY3" fmla="*/ 766041 h 766041"/>
                <a:gd name="connsiteX4" fmla="*/ 0 w 5195455"/>
                <a:gd name="connsiteY4" fmla="*/ 0 h 766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95455" h="766041">
                  <a:moveTo>
                    <a:pt x="0" y="0"/>
                  </a:moveTo>
                  <a:lnTo>
                    <a:pt x="4572000" y="0"/>
                  </a:lnTo>
                  <a:lnTo>
                    <a:pt x="5195455" y="766041"/>
                  </a:lnTo>
                  <a:lnTo>
                    <a:pt x="0" y="7660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6" name="กลุ่ม 15"/>
          <p:cNvGrpSpPr/>
          <p:nvPr userDrawn="1"/>
        </p:nvGrpSpPr>
        <p:grpSpPr>
          <a:xfrm>
            <a:off x="0" y="-201385"/>
            <a:ext cx="10109201" cy="1069521"/>
            <a:chOff x="0" y="-201385"/>
            <a:chExt cx="10109201" cy="1069521"/>
          </a:xfrm>
        </p:grpSpPr>
        <p:sp>
          <p:nvSpPr>
            <p:cNvPr id="14" name="สี่เหลี่ยมผืนผ้า 6"/>
            <p:cNvSpPr/>
            <p:nvPr userDrawn="1"/>
          </p:nvSpPr>
          <p:spPr>
            <a:xfrm flipH="1">
              <a:off x="0" y="-36461"/>
              <a:ext cx="8242300" cy="739674"/>
            </a:xfrm>
            <a:custGeom>
              <a:avLst/>
              <a:gdLst>
                <a:gd name="connsiteX0" fmla="*/ 0 w 8242300"/>
                <a:gd name="connsiteY0" fmla="*/ 0 h 2667000"/>
                <a:gd name="connsiteX1" fmla="*/ 8242300 w 8242300"/>
                <a:gd name="connsiteY1" fmla="*/ 0 h 2667000"/>
                <a:gd name="connsiteX2" fmla="*/ 8242300 w 8242300"/>
                <a:gd name="connsiteY2" fmla="*/ 2667000 h 2667000"/>
                <a:gd name="connsiteX3" fmla="*/ 0 w 8242300"/>
                <a:gd name="connsiteY3" fmla="*/ 2667000 h 2667000"/>
                <a:gd name="connsiteX4" fmla="*/ 0 w 8242300"/>
                <a:gd name="connsiteY4" fmla="*/ 0 h 2667000"/>
                <a:gd name="connsiteX0" fmla="*/ 0 w 8242300"/>
                <a:gd name="connsiteY0" fmla="*/ 0 h 2667000"/>
                <a:gd name="connsiteX1" fmla="*/ 8242300 w 8242300"/>
                <a:gd name="connsiteY1" fmla="*/ 0 h 2667000"/>
                <a:gd name="connsiteX2" fmla="*/ 8242300 w 8242300"/>
                <a:gd name="connsiteY2" fmla="*/ 2667000 h 2667000"/>
                <a:gd name="connsiteX3" fmla="*/ 1689100 w 8242300"/>
                <a:gd name="connsiteY3" fmla="*/ 2654300 h 2667000"/>
                <a:gd name="connsiteX4" fmla="*/ 0 w 8242300"/>
                <a:gd name="connsiteY4" fmla="*/ 0 h 2667000"/>
                <a:gd name="connsiteX0" fmla="*/ 0 w 8242300"/>
                <a:gd name="connsiteY0" fmla="*/ 0 h 2667000"/>
                <a:gd name="connsiteX1" fmla="*/ 8242300 w 8242300"/>
                <a:gd name="connsiteY1" fmla="*/ 0 h 2667000"/>
                <a:gd name="connsiteX2" fmla="*/ 8242300 w 8242300"/>
                <a:gd name="connsiteY2" fmla="*/ 2667000 h 2667000"/>
                <a:gd name="connsiteX3" fmla="*/ 934357 w 8242300"/>
                <a:gd name="connsiteY3" fmla="*/ 2601969 h 2667000"/>
                <a:gd name="connsiteX4" fmla="*/ 0 w 8242300"/>
                <a:gd name="connsiteY4" fmla="*/ 0 h 266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2667000">
                  <a:moveTo>
                    <a:pt x="0" y="0"/>
                  </a:moveTo>
                  <a:lnTo>
                    <a:pt x="8242300" y="0"/>
                  </a:lnTo>
                  <a:lnTo>
                    <a:pt x="8242300" y="2667000"/>
                  </a:lnTo>
                  <a:lnTo>
                    <a:pt x="934357" y="2601969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2D050"/>
                </a:gs>
                <a:gs pos="100000">
                  <a:srgbClr val="00B050"/>
                </a:gs>
              </a:gsLst>
              <a:lin ang="6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5" name="สี่เหลี่ยมผืนผ้า 7"/>
            <p:cNvSpPr/>
            <p:nvPr userDrawn="1"/>
          </p:nvSpPr>
          <p:spPr>
            <a:xfrm flipH="1">
              <a:off x="3479801" y="-201385"/>
              <a:ext cx="6629400" cy="1069521"/>
            </a:xfrm>
            <a:custGeom>
              <a:avLst/>
              <a:gdLst>
                <a:gd name="connsiteX0" fmla="*/ 0 w 6629400"/>
                <a:gd name="connsiteY0" fmla="*/ 0 h 1143000"/>
                <a:gd name="connsiteX1" fmla="*/ 6629400 w 6629400"/>
                <a:gd name="connsiteY1" fmla="*/ 0 h 1143000"/>
                <a:gd name="connsiteX2" fmla="*/ 6629400 w 6629400"/>
                <a:gd name="connsiteY2" fmla="*/ 1143000 h 1143000"/>
                <a:gd name="connsiteX3" fmla="*/ 0 w 6629400"/>
                <a:gd name="connsiteY3" fmla="*/ 1143000 h 1143000"/>
                <a:gd name="connsiteX4" fmla="*/ 0 w 6629400"/>
                <a:gd name="connsiteY4" fmla="*/ 0 h 1143000"/>
                <a:gd name="connsiteX0" fmla="*/ 0 w 6629400"/>
                <a:gd name="connsiteY0" fmla="*/ 0 h 1143000"/>
                <a:gd name="connsiteX1" fmla="*/ 6629400 w 6629400"/>
                <a:gd name="connsiteY1" fmla="*/ 0 h 1143000"/>
                <a:gd name="connsiteX2" fmla="*/ 6629400 w 6629400"/>
                <a:gd name="connsiteY2" fmla="*/ 1143000 h 1143000"/>
                <a:gd name="connsiteX3" fmla="*/ 927100 w 6629400"/>
                <a:gd name="connsiteY3" fmla="*/ 1143000 h 1143000"/>
                <a:gd name="connsiteX4" fmla="*/ 0 w 6629400"/>
                <a:gd name="connsiteY4" fmla="*/ 0 h 1143000"/>
                <a:gd name="connsiteX0" fmla="*/ 0 w 6629400"/>
                <a:gd name="connsiteY0" fmla="*/ 12700 h 1155700"/>
                <a:gd name="connsiteX1" fmla="*/ 5816600 w 6629400"/>
                <a:gd name="connsiteY1" fmla="*/ 0 h 1155700"/>
                <a:gd name="connsiteX2" fmla="*/ 6629400 w 6629400"/>
                <a:gd name="connsiteY2" fmla="*/ 1155700 h 1155700"/>
                <a:gd name="connsiteX3" fmla="*/ 927100 w 6629400"/>
                <a:gd name="connsiteY3" fmla="*/ 1155700 h 1155700"/>
                <a:gd name="connsiteX4" fmla="*/ 0 w 6629400"/>
                <a:gd name="connsiteY4" fmla="*/ 12700 h 1155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29400" h="1155700">
                  <a:moveTo>
                    <a:pt x="0" y="12700"/>
                  </a:moveTo>
                  <a:lnTo>
                    <a:pt x="5816600" y="0"/>
                  </a:lnTo>
                  <a:lnTo>
                    <a:pt x="6629400" y="1155700"/>
                  </a:lnTo>
                  <a:lnTo>
                    <a:pt x="927100" y="115570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  <a:alpha val="5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</p:spTree>
    <p:extLst>
      <p:ext uri="{BB962C8B-B14F-4D97-AF65-F5344CB8AC3E}">
        <p14:creationId xmlns:p14="http://schemas.microsoft.com/office/powerpoint/2010/main" val="2939223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520F-D3EB-4308-8853-50165CB66294}" type="datetimeFigureOut">
              <a:rPr lang="th-TH" smtClean="0"/>
              <a:t>29/04/67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D9CC-78DB-4540-8735-C6C5F108475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7847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520F-D3EB-4308-8853-50165CB66294}" type="datetimeFigureOut">
              <a:rPr lang="th-TH" smtClean="0"/>
              <a:t>29/04/67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D9CC-78DB-4540-8735-C6C5F1084754}" type="slidenum">
              <a:rPr lang="th-TH" smtClean="0"/>
              <a:t>‹#›</a:t>
            </a:fld>
            <a:endParaRPr lang="th-TH"/>
          </a:p>
        </p:txBody>
      </p:sp>
      <p:sp>
        <p:nvSpPr>
          <p:cNvPr id="5" name="สี่เหลี่ยมผืนผ้า 6"/>
          <p:cNvSpPr/>
          <p:nvPr userDrawn="1"/>
        </p:nvSpPr>
        <p:spPr>
          <a:xfrm>
            <a:off x="4178300" y="6118326"/>
            <a:ext cx="8242300" cy="739674"/>
          </a:xfrm>
          <a:custGeom>
            <a:avLst/>
            <a:gdLst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0 w 8242300"/>
              <a:gd name="connsiteY3" fmla="*/ 26670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1689100 w 8242300"/>
              <a:gd name="connsiteY3" fmla="*/ 26543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934357 w 8242300"/>
              <a:gd name="connsiteY3" fmla="*/ 2601969 h 2667000"/>
              <a:gd name="connsiteX4" fmla="*/ 0 w 8242300"/>
              <a:gd name="connsiteY4" fmla="*/ 0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2300" h="2667000">
                <a:moveTo>
                  <a:pt x="0" y="0"/>
                </a:moveTo>
                <a:lnTo>
                  <a:pt x="8242300" y="0"/>
                </a:lnTo>
                <a:lnTo>
                  <a:pt x="8242300" y="2667000"/>
                </a:lnTo>
                <a:lnTo>
                  <a:pt x="934357" y="260196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สี่เหลี่ยมผืนผ้า 7"/>
          <p:cNvSpPr/>
          <p:nvPr userDrawn="1"/>
        </p:nvSpPr>
        <p:spPr>
          <a:xfrm>
            <a:off x="1041400" y="5820228"/>
            <a:ext cx="6629400" cy="1069521"/>
          </a:xfrm>
          <a:custGeom>
            <a:avLst/>
            <a:gdLst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92710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12700 h 1155700"/>
              <a:gd name="connsiteX1" fmla="*/ 5816600 w 6629400"/>
              <a:gd name="connsiteY1" fmla="*/ 0 h 1155700"/>
              <a:gd name="connsiteX2" fmla="*/ 6629400 w 6629400"/>
              <a:gd name="connsiteY2" fmla="*/ 1155700 h 1155700"/>
              <a:gd name="connsiteX3" fmla="*/ 927100 w 6629400"/>
              <a:gd name="connsiteY3" fmla="*/ 1155700 h 1155700"/>
              <a:gd name="connsiteX4" fmla="*/ 0 w 6629400"/>
              <a:gd name="connsiteY4" fmla="*/ 12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1155700">
                <a:moveTo>
                  <a:pt x="0" y="12700"/>
                </a:moveTo>
                <a:lnTo>
                  <a:pt x="5816600" y="0"/>
                </a:lnTo>
                <a:lnTo>
                  <a:pt x="6629400" y="1155700"/>
                </a:lnTo>
                <a:lnTo>
                  <a:pt x="927100" y="1155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สี่เหลี่ยมผืนผ้า 6"/>
          <p:cNvSpPr/>
          <p:nvPr userDrawn="1"/>
        </p:nvSpPr>
        <p:spPr>
          <a:xfrm flipH="1">
            <a:off x="0" y="-36461"/>
            <a:ext cx="8242300" cy="739674"/>
          </a:xfrm>
          <a:custGeom>
            <a:avLst/>
            <a:gdLst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0 w 8242300"/>
              <a:gd name="connsiteY3" fmla="*/ 26670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1689100 w 8242300"/>
              <a:gd name="connsiteY3" fmla="*/ 26543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934357 w 8242300"/>
              <a:gd name="connsiteY3" fmla="*/ 2601969 h 2667000"/>
              <a:gd name="connsiteX4" fmla="*/ 0 w 8242300"/>
              <a:gd name="connsiteY4" fmla="*/ 0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2300" h="2667000">
                <a:moveTo>
                  <a:pt x="0" y="0"/>
                </a:moveTo>
                <a:lnTo>
                  <a:pt x="8242300" y="0"/>
                </a:lnTo>
                <a:lnTo>
                  <a:pt x="8242300" y="2667000"/>
                </a:lnTo>
                <a:lnTo>
                  <a:pt x="934357" y="260196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สี่เหลี่ยมผืนผ้า 7"/>
          <p:cNvSpPr/>
          <p:nvPr userDrawn="1"/>
        </p:nvSpPr>
        <p:spPr>
          <a:xfrm flipH="1">
            <a:off x="3479801" y="-201385"/>
            <a:ext cx="6629400" cy="1069521"/>
          </a:xfrm>
          <a:custGeom>
            <a:avLst/>
            <a:gdLst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92710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12700 h 1155700"/>
              <a:gd name="connsiteX1" fmla="*/ 5816600 w 6629400"/>
              <a:gd name="connsiteY1" fmla="*/ 0 h 1155700"/>
              <a:gd name="connsiteX2" fmla="*/ 6629400 w 6629400"/>
              <a:gd name="connsiteY2" fmla="*/ 1155700 h 1155700"/>
              <a:gd name="connsiteX3" fmla="*/ 927100 w 6629400"/>
              <a:gd name="connsiteY3" fmla="*/ 1155700 h 1155700"/>
              <a:gd name="connsiteX4" fmla="*/ 0 w 6629400"/>
              <a:gd name="connsiteY4" fmla="*/ 12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1155700">
                <a:moveTo>
                  <a:pt x="0" y="12700"/>
                </a:moveTo>
                <a:lnTo>
                  <a:pt x="5816600" y="0"/>
                </a:lnTo>
                <a:lnTo>
                  <a:pt x="6629400" y="1155700"/>
                </a:lnTo>
                <a:lnTo>
                  <a:pt x="927100" y="1155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0399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8520F-D3EB-4308-8853-50165CB66294}" type="datetimeFigureOut">
              <a:rPr lang="th-TH" smtClean="0"/>
              <a:t>29/04/67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4D9CC-78DB-4540-8735-C6C5F108475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5654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8520F-D3EB-4308-8853-50165CB66294}" type="datetimeFigureOut">
              <a:rPr lang="th-TH" smtClean="0"/>
              <a:t>29/04/67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4D9CC-78DB-4540-8735-C6C5F108475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0860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6"/>
          <p:cNvSpPr/>
          <p:nvPr/>
        </p:nvSpPr>
        <p:spPr>
          <a:xfrm>
            <a:off x="4178300" y="6118326"/>
            <a:ext cx="8242300" cy="739674"/>
          </a:xfrm>
          <a:custGeom>
            <a:avLst/>
            <a:gdLst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0 w 8242300"/>
              <a:gd name="connsiteY3" fmla="*/ 26670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1689100 w 8242300"/>
              <a:gd name="connsiteY3" fmla="*/ 26543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934357 w 8242300"/>
              <a:gd name="connsiteY3" fmla="*/ 2601969 h 2667000"/>
              <a:gd name="connsiteX4" fmla="*/ 0 w 8242300"/>
              <a:gd name="connsiteY4" fmla="*/ 0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2300" h="2667000">
                <a:moveTo>
                  <a:pt x="0" y="0"/>
                </a:moveTo>
                <a:lnTo>
                  <a:pt x="8242300" y="0"/>
                </a:lnTo>
                <a:lnTo>
                  <a:pt x="8242300" y="2667000"/>
                </a:lnTo>
                <a:lnTo>
                  <a:pt x="934357" y="260196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7"/>
          <p:cNvSpPr/>
          <p:nvPr/>
        </p:nvSpPr>
        <p:spPr>
          <a:xfrm>
            <a:off x="1041400" y="5820228"/>
            <a:ext cx="6629400" cy="1069521"/>
          </a:xfrm>
          <a:custGeom>
            <a:avLst/>
            <a:gdLst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92710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12700 h 1155700"/>
              <a:gd name="connsiteX1" fmla="*/ 5816600 w 6629400"/>
              <a:gd name="connsiteY1" fmla="*/ 0 h 1155700"/>
              <a:gd name="connsiteX2" fmla="*/ 6629400 w 6629400"/>
              <a:gd name="connsiteY2" fmla="*/ 1155700 h 1155700"/>
              <a:gd name="connsiteX3" fmla="*/ 927100 w 6629400"/>
              <a:gd name="connsiteY3" fmla="*/ 1155700 h 1155700"/>
              <a:gd name="connsiteX4" fmla="*/ 0 w 6629400"/>
              <a:gd name="connsiteY4" fmla="*/ 12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1155700">
                <a:moveTo>
                  <a:pt x="0" y="12700"/>
                </a:moveTo>
                <a:lnTo>
                  <a:pt x="5816600" y="0"/>
                </a:lnTo>
                <a:lnTo>
                  <a:pt x="6629400" y="1155700"/>
                </a:lnTo>
                <a:lnTo>
                  <a:pt x="927100" y="1155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สี่เหลี่ยมผืนผ้า 6"/>
          <p:cNvSpPr/>
          <p:nvPr/>
        </p:nvSpPr>
        <p:spPr>
          <a:xfrm flipH="1">
            <a:off x="0" y="-36461"/>
            <a:ext cx="8242300" cy="739674"/>
          </a:xfrm>
          <a:custGeom>
            <a:avLst/>
            <a:gdLst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0 w 8242300"/>
              <a:gd name="connsiteY3" fmla="*/ 26670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1689100 w 8242300"/>
              <a:gd name="connsiteY3" fmla="*/ 26543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934357 w 8242300"/>
              <a:gd name="connsiteY3" fmla="*/ 2601969 h 2667000"/>
              <a:gd name="connsiteX4" fmla="*/ 0 w 8242300"/>
              <a:gd name="connsiteY4" fmla="*/ 0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2300" h="2667000">
                <a:moveTo>
                  <a:pt x="0" y="0"/>
                </a:moveTo>
                <a:lnTo>
                  <a:pt x="8242300" y="0"/>
                </a:lnTo>
                <a:lnTo>
                  <a:pt x="8242300" y="2667000"/>
                </a:lnTo>
                <a:lnTo>
                  <a:pt x="934357" y="260196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ี่เหลี่ยมผืนผ้า 7"/>
          <p:cNvSpPr/>
          <p:nvPr/>
        </p:nvSpPr>
        <p:spPr>
          <a:xfrm flipH="1">
            <a:off x="3479801" y="-201385"/>
            <a:ext cx="6629400" cy="1069521"/>
          </a:xfrm>
          <a:custGeom>
            <a:avLst/>
            <a:gdLst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92710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12700 h 1155700"/>
              <a:gd name="connsiteX1" fmla="*/ 5816600 w 6629400"/>
              <a:gd name="connsiteY1" fmla="*/ 0 h 1155700"/>
              <a:gd name="connsiteX2" fmla="*/ 6629400 w 6629400"/>
              <a:gd name="connsiteY2" fmla="*/ 1155700 h 1155700"/>
              <a:gd name="connsiteX3" fmla="*/ 927100 w 6629400"/>
              <a:gd name="connsiteY3" fmla="*/ 1155700 h 1155700"/>
              <a:gd name="connsiteX4" fmla="*/ 0 w 6629400"/>
              <a:gd name="connsiteY4" fmla="*/ 12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1155700">
                <a:moveTo>
                  <a:pt x="0" y="12700"/>
                </a:moveTo>
                <a:lnTo>
                  <a:pt x="5816600" y="0"/>
                </a:lnTo>
                <a:lnTo>
                  <a:pt x="6629400" y="1155700"/>
                </a:lnTo>
                <a:lnTo>
                  <a:pt x="927100" y="1155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75244390-9A94-EC6F-A09C-CA3BF26F0EC9}"/>
              </a:ext>
            </a:extLst>
          </p:cNvPr>
          <p:cNvSpPr txBox="1"/>
          <p:nvPr/>
        </p:nvSpPr>
        <p:spPr>
          <a:xfrm>
            <a:off x="-73472" y="1714604"/>
            <a:ext cx="1233895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600" b="1" spc="-3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Times New Roman" panose="02020603050405020304" pitchFamily="18" charset="0"/>
                <a:cs typeface="Sarabun Light" panose="00000400000000000000" pitchFamily="2" charset="-34"/>
              </a:rPr>
              <a:t>รายงานผลการดำเนินงาน</a:t>
            </a:r>
            <a:r>
              <a:rPr lang="th-TH" sz="3600" b="1" spc="-3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Times New Roman" panose="02020603050405020304" pitchFamily="18" charset="0"/>
                <a:cs typeface="Sarabun Light" panose="00000400000000000000" pitchFamily="2" charset="-34"/>
              </a:rPr>
              <a:t>ตามแผนพัฒนา</a:t>
            </a:r>
            <a:r>
              <a:rPr lang="th-TH" sz="3600" b="1" spc="-3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Times New Roman" panose="02020603050405020304" pitchFamily="18" charset="0"/>
                <a:cs typeface="Sarabun Light" panose="00000400000000000000" pitchFamily="2" charset="-34"/>
              </a:rPr>
              <a:t>ท้องถิ่น (พ.ศ. 2566 -2570)</a:t>
            </a:r>
          </a:p>
          <a:p>
            <a:pPr algn="ctr"/>
            <a:r>
              <a:rPr lang="th-TH" sz="3600" b="1" spc="-3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Times New Roman" panose="02020603050405020304" pitchFamily="18" charset="0"/>
                <a:cs typeface="Sarabun Light" panose="00000400000000000000" pitchFamily="2" charset="-34"/>
              </a:rPr>
              <a:t>รอบ 6 เดือนแรก (เดือนตุลาคม  2566 -  มีนาคม  2567)</a:t>
            </a:r>
          </a:p>
          <a:p>
            <a:pPr algn="ctr"/>
            <a:r>
              <a:rPr lang="th-TH" sz="3600" b="1" spc="-3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Times New Roman" panose="02020603050405020304" pitchFamily="18" charset="0"/>
                <a:cs typeface="Sarabun Light" panose="00000400000000000000" pitchFamily="2" charset="-34"/>
              </a:rPr>
              <a:t>องค์การบริหารส่วนตำบลกะมิยอ  อำเภอเมืองปัตตานี จังหวัดปัตตานี</a:t>
            </a:r>
          </a:p>
          <a:p>
            <a:pPr algn="ctr"/>
            <a:endParaRPr lang="th-TH" sz="3600" b="1" spc="-3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Times New Roman" panose="02020603050405020304" pitchFamily="18" charset="0"/>
              <a:cs typeface="Sarabun Light" panose="00000400000000000000" pitchFamily="2" charset="-34"/>
            </a:endParaRPr>
          </a:p>
          <a:p>
            <a:pPr algn="ctr"/>
            <a:r>
              <a:rPr lang="th-TH" sz="3600" b="1" spc="-3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Times New Roman" panose="02020603050405020304" pitchFamily="18" charset="0"/>
                <a:cs typeface="Sarabun Light" panose="00000400000000000000" pitchFamily="2" charset="-34"/>
              </a:rPr>
              <a:t>โดยแยกตามยุทธศาสตร์ ดังต่อไปนี้</a:t>
            </a:r>
          </a:p>
          <a:p>
            <a:pPr algn="ctr"/>
            <a:endParaRPr lang="th-TH" sz="4000" b="1" spc="-30" dirty="0">
              <a:solidFill>
                <a:srgbClr val="6E9F6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Times New Roman" panose="02020603050405020304" pitchFamily="18" charset="0"/>
              <a:cs typeface="Sarabun Light" panose="000004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30240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FCF4F09-934C-50FA-6430-AD38DDDF89E7}"/>
              </a:ext>
            </a:extLst>
          </p:cNvPr>
          <p:cNvSpPr txBox="1"/>
          <p:nvPr/>
        </p:nvSpPr>
        <p:spPr>
          <a:xfrm>
            <a:off x="379941" y="152622"/>
            <a:ext cx="116022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Calibri" panose="020F0502020204030204" pitchFamily="34" charset="0"/>
                <a:cs typeface="Sarabun Light" panose="00000400000000000000" pitchFamily="2" charset="-34"/>
              </a:rPr>
              <a:t>ยุทธศาสตร์ที่  1  พัฒนาการศึกษาและสังคมให้มีคุณภาพ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Calibri" panose="020F0502020204030204" pitchFamily="34" charset="0"/>
              <a:cs typeface="Sarabun Light" panose="00000400000000000000" pitchFamily="2" charset="-34"/>
            </a:endParaRPr>
          </a:p>
          <a:p>
            <a:endParaRPr lang="th-TH" dirty="0"/>
          </a:p>
        </p:txBody>
      </p:sp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2588D876-6F0C-1165-781A-D05FB5D68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235326"/>
              </p:ext>
            </p:extLst>
          </p:nvPr>
        </p:nvGraphicFramePr>
        <p:xfrm>
          <a:off x="273614" y="1094066"/>
          <a:ext cx="11602244" cy="5234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702">
                  <a:extLst>
                    <a:ext uri="{9D8B030D-6E8A-4147-A177-3AD203B41FA5}">
                      <a16:colId xmlns:a16="http://schemas.microsoft.com/office/drawing/2014/main" val="3051035645"/>
                    </a:ext>
                  </a:extLst>
                </a:gridCol>
                <a:gridCol w="6921486">
                  <a:extLst>
                    <a:ext uri="{9D8B030D-6E8A-4147-A177-3AD203B41FA5}">
                      <a16:colId xmlns:a16="http://schemas.microsoft.com/office/drawing/2014/main" val="3328083552"/>
                    </a:ext>
                  </a:extLst>
                </a:gridCol>
                <a:gridCol w="1520765">
                  <a:extLst>
                    <a:ext uri="{9D8B030D-6E8A-4147-A177-3AD203B41FA5}">
                      <a16:colId xmlns:a16="http://schemas.microsoft.com/office/drawing/2014/main" val="409095819"/>
                    </a:ext>
                  </a:extLst>
                </a:gridCol>
                <a:gridCol w="2285291">
                  <a:extLst>
                    <a:ext uri="{9D8B030D-6E8A-4147-A177-3AD203B41FA5}">
                      <a16:colId xmlns:a16="http://schemas.microsoft.com/office/drawing/2014/main" val="193801332"/>
                    </a:ext>
                  </a:extLst>
                </a:gridCol>
              </a:tblGrid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งบประมาณอนุมัติ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การเบิกจ่าย(บาท)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28439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โครงการอบรมคุณธรรมจริยธรรมให้กับบุลคลากร อบต.กะมิยอ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28,620.-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94856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โครงการสนับสนุนศูนย์ปฏิบัติการร่วมในการช่วยเหลือประชาชน</a:t>
                      </a:r>
                    </a:p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ของ อปท.ในเขตเมืองปัตตานี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26,000.-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25,300.-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1444959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ค่าใช้จ่ายตามโครงการสนับสนุนการใช้จ่ายบริหารงานสถานศึกษา (ค่าจัดการเรียนการสอนภายใน ศพด.)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136,000.-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108,324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78527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ค่าใช้จ่ายตามโครงการสนับสนุนการใช้จ่ายบริหารงานสถานศึกษา (ค่าอาหารกลางวัน ศพด.)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530,000.-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207,090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4359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5238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FCF4F09-934C-50FA-6430-AD38DDDF89E7}"/>
              </a:ext>
            </a:extLst>
          </p:cNvPr>
          <p:cNvSpPr txBox="1"/>
          <p:nvPr/>
        </p:nvSpPr>
        <p:spPr>
          <a:xfrm>
            <a:off x="379941" y="152622"/>
            <a:ext cx="116022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Calibri" panose="020F0502020204030204" pitchFamily="34" charset="0"/>
                <a:cs typeface="Sarabun Light" panose="00000400000000000000" pitchFamily="2" charset="-34"/>
              </a:rPr>
              <a:t>ยุทธศาสตร์ที่  1  พัฒนาการศึกษาและสังคมให้มีคุณภาพ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Calibri" panose="020F0502020204030204" pitchFamily="34" charset="0"/>
              <a:cs typeface="Sarabun Light" panose="00000400000000000000" pitchFamily="2" charset="-34"/>
            </a:endParaRPr>
          </a:p>
          <a:p>
            <a:endParaRPr lang="th-TH" dirty="0"/>
          </a:p>
        </p:txBody>
      </p:sp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2588D876-6F0C-1165-781A-D05FB5D68459}"/>
              </a:ext>
            </a:extLst>
          </p:cNvPr>
          <p:cNvGraphicFramePr>
            <a:graphicFrameLocks noGrp="1"/>
          </p:cNvGraphicFramePr>
          <p:nvPr/>
        </p:nvGraphicFramePr>
        <p:xfrm>
          <a:off x="273614" y="1094066"/>
          <a:ext cx="11602244" cy="5134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702">
                  <a:extLst>
                    <a:ext uri="{9D8B030D-6E8A-4147-A177-3AD203B41FA5}">
                      <a16:colId xmlns:a16="http://schemas.microsoft.com/office/drawing/2014/main" val="3051035645"/>
                    </a:ext>
                  </a:extLst>
                </a:gridCol>
                <a:gridCol w="6921486">
                  <a:extLst>
                    <a:ext uri="{9D8B030D-6E8A-4147-A177-3AD203B41FA5}">
                      <a16:colId xmlns:a16="http://schemas.microsoft.com/office/drawing/2014/main" val="3328083552"/>
                    </a:ext>
                  </a:extLst>
                </a:gridCol>
                <a:gridCol w="1520765">
                  <a:extLst>
                    <a:ext uri="{9D8B030D-6E8A-4147-A177-3AD203B41FA5}">
                      <a16:colId xmlns:a16="http://schemas.microsoft.com/office/drawing/2014/main" val="409095819"/>
                    </a:ext>
                  </a:extLst>
                </a:gridCol>
                <a:gridCol w="2285291">
                  <a:extLst>
                    <a:ext uri="{9D8B030D-6E8A-4147-A177-3AD203B41FA5}">
                      <a16:colId xmlns:a16="http://schemas.microsoft.com/office/drawing/2014/main" val="193801332"/>
                    </a:ext>
                  </a:extLst>
                </a:gridCol>
              </a:tblGrid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งบประมาณอนุมัติ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การเบิกจ่าย(บาท)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28439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โครงการเวทีสร้างสรรค์คนดี คนเก่ง คนกล้า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199,780.-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94856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โครงการหนูน้อยเรียนรู้สู่โลกกว้าง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47,848.-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1444959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อุดหนุนให้กับโรงเรียนในเขตพื้นที่ตำบลกะมิยอ จำนวน 2 โรงเรียน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2,066,000.-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1,002,400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78527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โครงการพลังสตรีทำดีวันนี้เพื่อกะมิยอ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5,925.-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4359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8064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FCF4F09-934C-50FA-6430-AD38DDDF89E7}"/>
              </a:ext>
            </a:extLst>
          </p:cNvPr>
          <p:cNvSpPr txBox="1"/>
          <p:nvPr/>
        </p:nvSpPr>
        <p:spPr>
          <a:xfrm>
            <a:off x="379941" y="152622"/>
            <a:ext cx="116022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Calibri" panose="020F0502020204030204" pitchFamily="34" charset="0"/>
                <a:cs typeface="Sarabun Light" panose="00000400000000000000" pitchFamily="2" charset="-34"/>
              </a:rPr>
              <a:t>ยุทธศาสตร์ที่  1  พัฒนาการศึกษาและสังคมให้มีคุณภาพ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Calibri" panose="020F0502020204030204" pitchFamily="34" charset="0"/>
              <a:cs typeface="Sarabun Light" panose="00000400000000000000" pitchFamily="2" charset="-34"/>
            </a:endParaRPr>
          </a:p>
          <a:p>
            <a:endParaRPr lang="th-TH" dirty="0"/>
          </a:p>
        </p:txBody>
      </p:sp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2588D876-6F0C-1165-781A-D05FB5D68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40464"/>
              </p:ext>
            </p:extLst>
          </p:nvPr>
        </p:nvGraphicFramePr>
        <p:xfrm>
          <a:off x="273614" y="1094066"/>
          <a:ext cx="11602244" cy="5084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702">
                  <a:extLst>
                    <a:ext uri="{9D8B030D-6E8A-4147-A177-3AD203B41FA5}">
                      <a16:colId xmlns:a16="http://schemas.microsoft.com/office/drawing/2014/main" val="3051035645"/>
                    </a:ext>
                  </a:extLst>
                </a:gridCol>
                <a:gridCol w="6921486">
                  <a:extLst>
                    <a:ext uri="{9D8B030D-6E8A-4147-A177-3AD203B41FA5}">
                      <a16:colId xmlns:a16="http://schemas.microsoft.com/office/drawing/2014/main" val="3328083552"/>
                    </a:ext>
                  </a:extLst>
                </a:gridCol>
                <a:gridCol w="1520765">
                  <a:extLst>
                    <a:ext uri="{9D8B030D-6E8A-4147-A177-3AD203B41FA5}">
                      <a16:colId xmlns:a16="http://schemas.microsoft.com/office/drawing/2014/main" val="409095819"/>
                    </a:ext>
                  </a:extLst>
                </a:gridCol>
                <a:gridCol w="2285291">
                  <a:extLst>
                    <a:ext uri="{9D8B030D-6E8A-4147-A177-3AD203B41FA5}">
                      <a16:colId xmlns:a16="http://schemas.microsoft.com/office/drawing/2014/main" val="193801332"/>
                    </a:ext>
                  </a:extLst>
                </a:gridCol>
              </a:tblGrid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งบประมาณอนุมัติ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การเบิกจ่าย(บาท)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28439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โครงการจัดบรรยายเกี่ยวกับคุณธรรมจริยธรรมด้านศาสนา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99,970.-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94856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โครงการรอม</a:t>
                      </a:r>
                      <a:r>
                        <a:rPr lang="th-TH" sz="32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ฎอนสัม</a:t>
                      </a:r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พันธ์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160,000.-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154,800.-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1444959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เงินสมทบประกันสังคม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170,000.-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50,825.-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78527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เงินสมทบกองทุนทดแทน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2,372.-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4359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137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FCF4F09-934C-50FA-6430-AD38DDDF89E7}"/>
              </a:ext>
            </a:extLst>
          </p:cNvPr>
          <p:cNvSpPr txBox="1"/>
          <p:nvPr/>
        </p:nvSpPr>
        <p:spPr>
          <a:xfrm>
            <a:off x="379941" y="152622"/>
            <a:ext cx="116022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Calibri" panose="020F0502020204030204" pitchFamily="34" charset="0"/>
                <a:cs typeface="Sarabun Light" panose="00000400000000000000" pitchFamily="2" charset="-34"/>
              </a:rPr>
              <a:t>ยุทธศาสตร์ที่  1  พัฒนาการศึกษาและสังคมให้มีคุณภาพ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Calibri" panose="020F0502020204030204" pitchFamily="34" charset="0"/>
              <a:cs typeface="Sarabun Light" panose="00000400000000000000" pitchFamily="2" charset="-34"/>
            </a:endParaRPr>
          </a:p>
          <a:p>
            <a:endParaRPr lang="th-TH" dirty="0"/>
          </a:p>
        </p:txBody>
      </p:sp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2588D876-6F0C-1165-781A-D05FB5D68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445893"/>
              </p:ext>
            </p:extLst>
          </p:nvPr>
        </p:nvGraphicFramePr>
        <p:xfrm>
          <a:off x="273614" y="1094066"/>
          <a:ext cx="11602244" cy="5084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702">
                  <a:extLst>
                    <a:ext uri="{9D8B030D-6E8A-4147-A177-3AD203B41FA5}">
                      <a16:colId xmlns:a16="http://schemas.microsoft.com/office/drawing/2014/main" val="3051035645"/>
                    </a:ext>
                  </a:extLst>
                </a:gridCol>
                <a:gridCol w="6921486">
                  <a:extLst>
                    <a:ext uri="{9D8B030D-6E8A-4147-A177-3AD203B41FA5}">
                      <a16:colId xmlns:a16="http://schemas.microsoft.com/office/drawing/2014/main" val="3328083552"/>
                    </a:ext>
                  </a:extLst>
                </a:gridCol>
                <a:gridCol w="1520765">
                  <a:extLst>
                    <a:ext uri="{9D8B030D-6E8A-4147-A177-3AD203B41FA5}">
                      <a16:colId xmlns:a16="http://schemas.microsoft.com/office/drawing/2014/main" val="409095819"/>
                    </a:ext>
                  </a:extLst>
                </a:gridCol>
                <a:gridCol w="2285291">
                  <a:extLst>
                    <a:ext uri="{9D8B030D-6E8A-4147-A177-3AD203B41FA5}">
                      <a16:colId xmlns:a16="http://schemas.microsoft.com/office/drawing/2014/main" val="193801332"/>
                    </a:ext>
                  </a:extLst>
                </a:gridCol>
              </a:tblGrid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งบประมาณอนุมัติ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การเบิกจ่าย(บาท)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28439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เบี้ยยังชีพผู้สูงอายุ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3,500,000.-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1,659,000.-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94856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เบี้ยยังชีพคนพิการ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1,500,000.-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746,000.-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1444959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15.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เบี้ยยังชีพผู้ป่วยเอดส์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3,000.-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78527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16.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เงินสำรองจ่าย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350,000.-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258,500.-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4359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762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FCF4F09-934C-50FA-6430-AD38DDDF89E7}"/>
              </a:ext>
            </a:extLst>
          </p:cNvPr>
          <p:cNvSpPr txBox="1"/>
          <p:nvPr/>
        </p:nvSpPr>
        <p:spPr>
          <a:xfrm>
            <a:off x="379941" y="152622"/>
            <a:ext cx="116022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Calibri" panose="020F0502020204030204" pitchFamily="34" charset="0"/>
                <a:cs typeface="Sarabun Light" panose="00000400000000000000" pitchFamily="2" charset="-34"/>
              </a:rPr>
              <a:t>ยุทธศาสตร์ที่  1  พัฒนาการศึกษาและสังคมให้มีคุณภาพ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Calibri" panose="020F0502020204030204" pitchFamily="34" charset="0"/>
              <a:cs typeface="Sarabun Light" panose="00000400000000000000" pitchFamily="2" charset="-34"/>
            </a:endParaRPr>
          </a:p>
          <a:p>
            <a:endParaRPr lang="th-TH" dirty="0"/>
          </a:p>
        </p:txBody>
      </p:sp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2588D876-6F0C-1165-781A-D05FB5D68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880666"/>
              </p:ext>
            </p:extLst>
          </p:nvPr>
        </p:nvGraphicFramePr>
        <p:xfrm>
          <a:off x="379941" y="978657"/>
          <a:ext cx="11602244" cy="30505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702">
                  <a:extLst>
                    <a:ext uri="{9D8B030D-6E8A-4147-A177-3AD203B41FA5}">
                      <a16:colId xmlns:a16="http://schemas.microsoft.com/office/drawing/2014/main" val="3051035645"/>
                    </a:ext>
                  </a:extLst>
                </a:gridCol>
                <a:gridCol w="6921486">
                  <a:extLst>
                    <a:ext uri="{9D8B030D-6E8A-4147-A177-3AD203B41FA5}">
                      <a16:colId xmlns:a16="http://schemas.microsoft.com/office/drawing/2014/main" val="3328083552"/>
                    </a:ext>
                  </a:extLst>
                </a:gridCol>
                <a:gridCol w="1520765">
                  <a:extLst>
                    <a:ext uri="{9D8B030D-6E8A-4147-A177-3AD203B41FA5}">
                      <a16:colId xmlns:a16="http://schemas.microsoft.com/office/drawing/2014/main" val="409095819"/>
                    </a:ext>
                  </a:extLst>
                </a:gridCol>
                <a:gridCol w="2285291">
                  <a:extLst>
                    <a:ext uri="{9D8B030D-6E8A-4147-A177-3AD203B41FA5}">
                      <a16:colId xmlns:a16="http://schemas.microsoft.com/office/drawing/2014/main" val="193801332"/>
                    </a:ext>
                  </a:extLst>
                </a:gridCol>
              </a:tblGrid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งบประมาณอนุมัติ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การเบิกจ่าย(บาท)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28439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17.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เงินสมทบกองทุนบำเหน็จบำนาญข้าราชการท้องถิ่น (</a:t>
                      </a:r>
                      <a:r>
                        <a:rPr lang="th-TH" sz="32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ก.บ.ท</a:t>
                      </a:r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337,000.-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337,080.-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94856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18.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กองทุน สปสช.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100,000.-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4718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50842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FCF4F09-934C-50FA-6430-AD38DDDF89E7}"/>
              </a:ext>
            </a:extLst>
          </p:cNvPr>
          <p:cNvSpPr txBox="1"/>
          <p:nvPr/>
        </p:nvSpPr>
        <p:spPr>
          <a:xfrm>
            <a:off x="379941" y="152622"/>
            <a:ext cx="116022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Calibri" panose="020F0502020204030204" pitchFamily="34" charset="0"/>
                <a:cs typeface="Sarabun Light" panose="00000400000000000000" pitchFamily="2" charset="-34"/>
              </a:rPr>
              <a:t>ยุทธศาสตร์ที่  2  พัฒนาด้านโครงสร้างพื้นฐาน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Calibri" panose="020F0502020204030204" pitchFamily="34" charset="0"/>
              <a:cs typeface="Sarabun Light" panose="00000400000000000000" pitchFamily="2" charset="-34"/>
            </a:endParaRPr>
          </a:p>
          <a:p>
            <a:endParaRPr lang="th-TH" dirty="0"/>
          </a:p>
        </p:txBody>
      </p:sp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2588D876-6F0C-1165-781A-D05FB5D68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0388265"/>
              </p:ext>
            </p:extLst>
          </p:nvPr>
        </p:nvGraphicFramePr>
        <p:xfrm>
          <a:off x="273614" y="1094066"/>
          <a:ext cx="11602244" cy="5234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702">
                  <a:extLst>
                    <a:ext uri="{9D8B030D-6E8A-4147-A177-3AD203B41FA5}">
                      <a16:colId xmlns:a16="http://schemas.microsoft.com/office/drawing/2014/main" val="3051035645"/>
                    </a:ext>
                  </a:extLst>
                </a:gridCol>
                <a:gridCol w="6921486">
                  <a:extLst>
                    <a:ext uri="{9D8B030D-6E8A-4147-A177-3AD203B41FA5}">
                      <a16:colId xmlns:a16="http://schemas.microsoft.com/office/drawing/2014/main" val="3328083552"/>
                    </a:ext>
                  </a:extLst>
                </a:gridCol>
                <a:gridCol w="1520765">
                  <a:extLst>
                    <a:ext uri="{9D8B030D-6E8A-4147-A177-3AD203B41FA5}">
                      <a16:colId xmlns:a16="http://schemas.microsoft.com/office/drawing/2014/main" val="409095819"/>
                    </a:ext>
                  </a:extLst>
                </a:gridCol>
                <a:gridCol w="2285291">
                  <a:extLst>
                    <a:ext uri="{9D8B030D-6E8A-4147-A177-3AD203B41FA5}">
                      <a16:colId xmlns:a16="http://schemas.microsoft.com/office/drawing/2014/main" val="193801332"/>
                    </a:ext>
                  </a:extLst>
                </a:gridCol>
              </a:tblGrid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งบประมาณอนุมัติ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การเบิกจ่าย(บาท)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28439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โครงการตรวจสอบคุณภาพน้ำประปาหมู่ที่ 1 - 7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12,000.-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11,200.-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94856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โครงการก่อสร้างถนน คสล.สายเมาะโม</a:t>
                      </a:r>
                      <a:r>
                        <a:rPr lang="th-TH" sz="32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๊ะ</a:t>
                      </a:r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– คลองมานิง หมู่ที่ 1 บ้านท่าราบ ตำบลกะมิยอ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518,000.-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549,500.-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1444959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โครงการก่อสร้างถนน คสล.สายข้างร้านน้ำชาแปอิง – ถนนสี่เลน หมู่ที่ 1 บ้านท่าราบ ตำบลกะมิยอ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550,000.-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549,500.-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78527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โครงการปรับปรุงผิวทางหินคลุกสายหน้าประปา หมู่ที่ 5 – บ้านบ</a:t>
                      </a:r>
                      <a:r>
                        <a:rPr lang="th-TH" sz="3200" b="0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ือแนฆู</a:t>
                      </a:r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เจ หมู่ที่ 7 ตำบลกะมิยอ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1,683,000.-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1,683,000.-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4359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4566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CFCF4F09-934C-50FA-6430-AD38DDDF89E7}"/>
              </a:ext>
            </a:extLst>
          </p:cNvPr>
          <p:cNvSpPr txBox="1"/>
          <p:nvPr/>
        </p:nvSpPr>
        <p:spPr>
          <a:xfrm>
            <a:off x="379941" y="152622"/>
            <a:ext cx="116022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0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ea typeface="Calibri" panose="020F0502020204030204" pitchFamily="34" charset="0"/>
                <a:cs typeface="Sarabun Light" panose="00000400000000000000" pitchFamily="2" charset="-34"/>
              </a:rPr>
              <a:t>ยุทธศาสตร์ที่  4  พัฒนาเศรษฐกิจและเอาชนะความยากจน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rabun Light" panose="00000400000000000000" pitchFamily="2" charset="-34"/>
              <a:ea typeface="Calibri" panose="020F0502020204030204" pitchFamily="34" charset="0"/>
              <a:cs typeface="Sarabun Light" panose="00000400000000000000" pitchFamily="2" charset="-34"/>
            </a:endParaRPr>
          </a:p>
          <a:p>
            <a:endParaRPr lang="th-TH" dirty="0"/>
          </a:p>
        </p:txBody>
      </p:sp>
      <p:graphicFrame>
        <p:nvGraphicFramePr>
          <p:cNvPr id="6" name="ตาราง 5">
            <a:extLst>
              <a:ext uri="{FF2B5EF4-FFF2-40B4-BE49-F238E27FC236}">
                <a16:creationId xmlns:a16="http://schemas.microsoft.com/office/drawing/2014/main" id="{2588D876-6F0C-1165-781A-D05FB5D684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276216"/>
              </p:ext>
            </p:extLst>
          </p:nvPr>
        </p:nvGraphicFramePr>
        <p:xfrm>
          <a:off x="273614" y="1094066"/>
          <a:ext cx="11602244" cy="4067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4702">
                  <a:extLst>
                    <a:ext uri="{9D8B030D-6E8A-4147-A177-3AD203B41FA5}">
                      <a16:colId xmlns:a16="http://schemas.microsoft.com/office/drawing/2014/main" val="3051035645"/>
                    </a:ext>
                  </a:extLst>
                </a:gridCol>
                <a:gridCol w="6921486">
                  <a:extLst>
                    <a:ext uri="{9D8B030D-6E8A-4147-A177-3AD203B41FA5}">
                      <a16:colId xmlns:a16="http://schemas.microsoft.com/office/drawing/2014/main" val="3328083552"/>
                    </a:ext>
                  </a:extLst>
                </a:gridCol>
                <a:gridCol w="1695635">
                  <a:extLst>
                    <a:ext uri="{9D8B030D-6E8A-4147-A177-3AD203B41FA5}">
                      <a16:colId xmlns:a16="http://schemas.microsoft.com/office/drawing/2014/main" val="409095819"/>
                    </a:ext>
                  </a:extLst>
                </a:gridCol>
                <a:gridCol w="2110421">
                  <a:extLst>
                    <a:ext uri="{9D8B030D-6E8A-4147-A177-3AD203B41FA5}">
                      <a16:colId xmlns:a16="http://schemas.microsoft.com/office/drawing/2014/main" val="193801332"/>
                    </a:ext>
                  </a:extLst>
                </a:gridCol>
              </a:tblGrid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ลำดับ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งบประมาณอนุมัติ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การเบิกจ่าย(บาท)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2284397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โครงการส่งเสริมอาชีพและอบรมทักษะต่างๆ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200,000.-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66,995.-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194856"/>
                  </a:ext>
                </a:extLst>
              </a:tr>
              <a:tr h="1016841"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เศรษฐกิจชุมชน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1,459,750.-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580,000.-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1444959"/>
                  </a:ext>
                </a:extLst>
              </a:tr>
              <a:tr h="1016841">
                <a:tc gridSpan="2"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รวมเป็นงบประมาณทั้งสิ้น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th-TH" sz="3200" b="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14,148,740.-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8,661,311.-</a:t>
                      </a:r>
                      <a:endParaRPr lang="th-TH" sz="3200" b="0" dirty="0"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785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1001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 6"/>
          <p:cNvSpPr/>
          <p:nvPr/>
        </p:nvSpPr>
        <p:spPr>
          <a:xfrm>
            <a:off x="4178300" y="6118326"/>
            <a:ext cx="8242300" cy="739674"/>
          </a:xfrm>
          <a:custGeom>
            <a:avLst/>
            <a:gdLst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0 w 8242300"/>
              <a:gd name="connsiteY3" fmla="*/ 26670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1689100 w 8242300"/>
              <a:gd name="connsiteY3" fmla="*/ 26543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934357 w 8242300"/>
              <a:gd name="connsiteY3" fmla="*/ 2601969 h 2667000"/>
              <a:gd name="connsiteX4" fmla="*/ 0 w 8242300"/>
              <a:gd name="connsiteY4" fmla="*/ 0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2300" h="2667000">
                <a:moveTo>
                  <a:pt x="0" y="0"/>
                </a:moveTo>
                <a:lnTo>
                  <a:pt x="8242300" y="0"/>
                </a:lnTo>
                <a:lnTo>
                  <a:pt x="8242300" y="2667000"/>
                </a:lnTo>
                <a:lnTo>
                  <a:pt x="934357" y="260196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92D050"/>
              </a:gs>
              <a:gs pos="100000">
                <a:srgbClr val="00B05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สี่เหลี่ยมผืนผ้า 7"/>
          <p:cNvSpPr/>
          <p:nvPr/>
        </p:nvSpPr>
        <p:spPr>
          <a:xfrm>
            <a:off x="1041400" y="5820228"/>
            <a:ext cx="6629400" cy="1069521"/>
          </a:xfrm>
          <a:custGeom>
            <a:avLst/>
            <a:gdLst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92710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12700 h 1155700"/>
              <a:gd name="connsiteX1" fmla="*/ 5816600 w 6629400"/>
              <a:gd name="connsiteY1" fmla="*/ 0 h 1155700"/>
              <a:gd name="connsiteX2" fmla="*/ 6629400 w 6629400"/>
              <a:gd name="connsiteY2" fmla="*/ 1155700 h 1155700"/>
              <a:gd name="connsiteX3" fmla="*/ 927100 w 6629400"/>
              <a:gd name="connsiteY3" fmla="*/ 1155700 h 1155700"/>
              <a:gd name="connsiteX4" fmla="*/ 0 w 6629400"/>
              <a:gd name="connsiteY4" fmla="*/ 12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1155700">
                <a:moveTo>
                  <a:pt x="0" y="12700"/>
                </a:moveTo>
                <a:lnTo>
                  <a:pt x="5816600" y="0"/>
                </a:lnTo>
                <a:lnTo>
                  <a:pt x="6629400" y="1155700"/>
                </a:lnTo>
                <a:lnTo>
                  <a:pt x="927100" y="1155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" name="สี่เหลี่ยมผืนผ้า 6"/>
          <p:cNvSpPr/>
          <p:nvPr/>
        </p:nvSpPr>
        <p:spPr>
          <a:xfrm flipH="1">
            <a:off x="0" y="-36461"/>
            <a:ext cx="8242300" cy="739674"/>
          </a:xfrm>
          <a:custGeom>
            <a:avLst/>
            <a:gdLst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0 w 8242300"/>
              <a:gd name="connsiteY3" fmla="*/ 26670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1689100 w 8242300"/>
              <a:gd name="connsiteY3" fmla="*/ 2654300 h 2667000"/>
              <a:gd name="connsiteX4" fmla="*/ 0 w 8242300"/>
              <a:gd name="connsiteY4" fmla="*/ 0 h 2667000"/>
              <a:gd name="connsiteX0" fmla="*/ 0 w 8242300"/>
              <a:gd name="connsiteY0" fmla="*/ 0 h 2667000"/>
              <a:gd name="connsiteX1" fmla="*/ 8242300 w 8242300"/>
              <a:gd name="connsiteY1" fmla="*/ 0 h 2667000"/>
              <a:gd name="connsiteX2" fmla="*/ 8242300 w 8242300"/>
              <a:gd name="connsiteY2" fmla="*/ 2667000 h 2667000"/>
              <a:gd name="connsiteX3" fmla="*/ 934357 w 8242300"/>
              <a:gd name="connsiteY3" fmla="*/ 2601969 h 2667000"/>
              <a:gd name="connsiteX4" fmla="*/ 0 w 8242300"/>
              <a:gd name="connsiteY4" fmla="*/ 0 h 266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2300" h="2667000">
                <a:moveTo>
                  <a:pt x="0" y="0"/>
                </a:moveTo>
                <a:lnTo>
                  <a:pt x="8242300" y="0"/>
                </a:lnTo>
                <a:lnTo>
                  <a:pt x="8242300" y="2667000"/>
                </a:lnTo>
                <a:lnTo>
                  <a:pt x="934357" y="260196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92D050"/>
              </a:gs>
              <a:gs pos="100000">
                <a:srgbClr val="00B050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สี่เหลี่ยมผืนผ้า 7"/>
          <p:cNvSpPr/>
          <p:nvPr/>
        </p:nvSpPr>
        <p:spPr>
          <a:xfrm flipH="1">
            <a:off x="3479801" y="-201385"/>
            <a:ext cx="6629400" cy="1069521"/>
          </a:xfrm>
          <a:custGeom>
            <a:avLst/>
            <a:gdLst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0 h 1143000"/>
              <a:gd name="connsiteX1" fmla="*/ 6629400 w 6629400"/>
              <a:gd name="connsiteY1" fmla="*/ 0 h 1143000"/>
              <a:gd name="connsiteX2" fmla="*/ 6629400 w 6629400"/>
              <a:gd name="connsiteY2" fmla="*/ 1143000 h 1143000"/>
              <a:gd name="connsiteX3" fmla="*/ 927100 w 6629400"/>
              <a:gd name="connsiteY3" fmla="*/ 1143000 h 1143000"/>
              <a:gd name="connsiteX4" fmla="*/ 0 w 6629400"/>
              <a:gd name="connsiteY4" fmla="*/ 0 h 1143000"/>
              <a:gd name="connsiteX0" fmla="*/ 0 w 6629400"/>
              <a:gd name="connsiteY0" fmla="*/ 12700 h 1155700"/>
              <a:gd name="connsiteX1" fmla="*/ 5816600 w 6629400"/>
              <a:gd name="connsiteY1" fmla="*/ 0 h 1155700"/>
              <a:gd name="connsiteX2" fmla="*/ 6629400 w 6629400"/>
              <a:gd name="connsiteY2" fmla="*/ 1155700 h 1155700"/>
              <a:gd name="connsiteX3" fmla="*/ 927100 w 6629400"/>
              <a:gd name="connsiteY3" fmla="*/ 1155700 h 1155700"/>
              <a:gd name="connsiteX4" fmla="*/ 0 w 6629400"/>
              <a:gd name="connsiteY4" fmla="*/ 12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0" h="1155700">
                <a:moveTo>
                  <a:pt x="0" y="12700"/>
                </a:moveTo>
                <a:lnTo>
                  <a:pt x="5816600" y="0"/>
                </a:lnTo>
                <a:lnTo>
                  <a:pt x="6629400" y="1155700"/>
                </a:lnTo>
                <a:lnTo>
                  <a:pt x="927100" y="1155700"/>
                </a:lnTo>
                <a:lnTo>
                  <a:pt x="0" y="12700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กล่องข้อความ 1">
            <a:extLst>
              <a:ext uri="{FF2B5EF4-FFF2-40B4-BE49-F238E27FC236}">
                <a16:creationId xmlns:a16="http://schemas.microsoft.com/office/drawing/2014/main" id="{11BEE934-028C-725B-AD28-B994B6047D3E}"/>
              </a:ext>
            </a:extLst>
          </p:cNvPr>
          <p:cNvSpPr txBox="1"/>
          <p:nvPr/>
        </p:nvSpPr>
        <p:spPr>
          <a:xfrm>
            <a:off x="854020" y="2236186"/>
            <a:ext cx="1048396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3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rabun Light" panose="00000400000000000000" pitchFamily="2" charset="-34"/>
                <a:cs typeface="Sarabun Light" panose="00000400000000000000" pitchFamily="2" charset="-34"/>
              </a:rPr>
              <a:t>จบการนำเสนอ</a:t>
            </a:r>
          </a:p>
        </p:txBody>
      </p:sp>
    </p:spTree>
    <p:extLst>
      <p:ext uri="{BB962C8B-B14F-4D97-AF65-F5344CB8AC3E}">
        <p14:creationId xmlns:p14="http://schemas.microsoft.com/office/powerpoint/2010/main" val="3152577502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553</Words>
  <Application>Microsoft Office PowerPoint</Application>
  <PresentationFormat>แบบจอกว้าง</PresentationFormat>
  <Paragraphs>141</Paragraphs>
  <Slides>9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9</vt:i4>
      </vt:variant>
    </vt:vector>
  </HeadingPairs>
  <TitlesOfParts>
    <vt:vector size="15" baseType="lpstr">
      <vt:lpstr>TH Sarabun New</vt:lpstr>
      <vt:lpstr>Arial</vt:lpstr>
      <vt:lpstr>Calibri</vt:lpstr>
      <vt:lpstr>Sarabun Light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Phakawan Wongpetanan</dc:creator>
  <cp:lastModifiedBy>Lenovo</cp:lastModifiedBy>
  <cp:revision>24</cp:revision>
  <dcterms:created xsi:type="dcterms:W3CDTF">2017-04-30T14:35:54Z</dcterms:created>
  <dcterms:modified xsi:type="dcterms:W3CDTF">2024-04-29T06:08:32Z</dcterms:modified>
</cp:coreProperties>
</file>